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412" r:id="rId6"/>
    <p:sldId id="409" r:id="rId7"/>
    <p:sldId id="416" r:id="rId8"/>
    <p:sldId id="411" r:id="rId9"/>
    <p:sldId id="415" r:id="rId10"/>
    <p:sldId id="417" r:id="rId11"/>
    <p:sldId id="305" r:id="rId12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61" autoAdjust="0"/>
  </p:normalViewPr>
  <p:slideViewPr>
    <p:cSldViewPr showGuides="1">
      <p:cViewPr varScale="1">
        <p:scale>
          <a:sx n="86" d="100"/>
          <a:sy n="86" d="100"/>
        </p:scale>
        <p:origin x="681" y="80"/>
      </p:cViewPr>
      <p:guideLst>
        <p:guide orient="horz" pos="2844"/>
        <p:guide pos="21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23.png"/><Relationship Id="rId13" Type="http://schemas.openxmlformats.org/officeDocument/2006/relationships/image" Target="../media/image22.png"/><Relationship Id="rId12" Type="http://schemas.openxmlformats.org/officeDocument/2006/relationships/image" Target="../media/image21.png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jpe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3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59709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216648" y="5917795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Long</a:t>
            </a:r>
            <a:r>
              <a:rPr lang="en-US" altLang="zh-CN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Zhang</a:t>
            </a:r>
            <a:endParaRPr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1752" y="1371647"/>
            <a:ext cx="11209321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RecCocktail: A Generalizable and Efficient Framework for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LLM-Based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01117" y="5101172"/>
            <a:ext cx="198183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—— </a:t>
            </a:r>
            <a:r>
              <a:rPr sz="2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AAAI_</a:t>
            </a:r>
            <a:r>
              <a:rPr sz="20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2026</a:t>
            </a:r>
            <a:endParaRPr lang="en-US" sz="20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224530" y="5100955"/>
            <a:ext cx="5708650" cy="34861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altLang="zh-CN" dirty="0" err="1"/>
              <a:t>Code:</a:t>
            </a:r>
            <a:r>
              <a:rPr lang="en-US" altLang="zh-CN" dirty="0"/>
              <a:t>https://anonymous.4open.science/r/RecCocktail</a:t>
            </a:r>
            <a:endParaRPr lang="en-US" altLang="zh-CN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30" y="2633345"/>
            <a:ext cx="11974195" cy="18821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24199" y="848995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371600"/>
            <a:ext cx="10454640" cy="301752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81000" y="4648835"/>
            <a:ext cx="11637010" cy="2065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/>
              <a:t>1) The first paradigm designs </a:t>
            </a:r>
            <a:r>
              <a:rPr lang="en-US" altLang="zh-CN">
                <a:solidFill>
                  <a:srgbClr val="FF0000"/>
                </a:solidFill>
              </a:rPr>
              <a:t>multi-domain or multi-task instruction data</a:t>
            </a:r>
            <a:r>
              <a:rPr lang="en-US" altLang="zh-CN"/>
              <a:t> for generalizable recommendation, so as to align LLMs with general recommendation areas and deal with cold-start recommendation. </a:t>
            </a:r>
            <a:endParaRPr lang="en-US" altLang="zh-CN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altLang="zh-CN"/>
              <a:t>2) The second paradigm focuses on enhancing </a:t>
            </a:r>
            <a:r>
              <a:rPr lang="en-US" altLang="zh-CN">
                <a:solidFill>
                  <a:srgbClr val="FF0000"/>
                </a:solidFill>
              </a:rPr>
              <a:t>domain-specific recommendation tasks</a:t>
            </a:r>
            <a:r>
              <a:rPr lang="en-US" altLang="zh-CN"/>
              <a:t>, improving performance in warm recommendation scenarios.</a:t>
            </a:r>
            <a:endParaRPr lang="en-US" altLang="zh-CN"/>
          </a:p>
          <a:p>
            <a:r>
              <a:rPr lang="en-US" altLang="zh-CN"/>
              <a:t>While most previous works treat these two paradigms separately, we argue that they have complementary advantages, and </a:t>
            </a:r>
            <a:r>
              <a:rPr lang="en-US" altLang="zh-CN">
                <a:solidFill>
                  <a:srgbClr val="FF0000"/>
                </a:solidFill>
              </a:rPr>
              <a:t>combining them</a:t>
            </a:r>
            <a:r>
              <a:rPr lang="en-US" altLang="zh-CN"/>
              <a:t> can yield better results.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600200"/>
            <a:ext cx="11581130" cy="500761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800" y="1569720"/>
            <a:ext cx="5265420" cy="8382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39940" y="2636520"/>
            <a:ext cx="4145280" cy="3505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7425" y="3169920"/>
            <a:ext cx="5212080" cy="83058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0880" y="4036060"/>
            <a:ext cx="5508625" cy="91186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3105" y="5095875"/>
            <a:ext cx="5506720" cy="87757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2626995"/>
            <a:ext cx="5201285" cy="216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648200" y="995408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7400" y="2133600"/>
            <a:ext cx="5824855" cy="9271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6280" y="3505200"/>
            <a:ext cx="5890260" cy="10058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4800" y="1569720"/>
            <a:ext cx="5190490" cy="477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555750"/>
            <a:ext cx="11216005" cy="4516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6230" y="1524000"/>
            <a:ext cx="11440160" cy="45104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371600"/>
            <a:ext cx="11031855" cy="303403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44796" y="902774"/>
            <a:ext cx="29337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1125" y="4419600"/>
            <a:ext cx="4606290" cy="22269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5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3542</Words>
  <Application>WPS 演示</Application>
  <PresentationFormat>宽屏</PresentationFormat>
  <Paragraphs>193</Paragraphs>
  <Slides>9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Calibri</vt:lpstr>
      <vt:lpstr>微软雅黑</vt:lpstr>
      <vt:lpstr>Arial Unicode MS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 </cp:lastModifiedBy>
  <cp:revision>524</cp:revision>
  <dcterms:created xsi:type="dcterms:W3CDTF">2023-09-17T03:47:00Z</dcterms:created>
  <dcterms:modified xsi:type="dcterms:W3CDTF">2026-03-22T09:17:35Z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2023-09-09T00:00:00Z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2023-09-30T00:00:00Z</vt:filetime>
  </property>
  <property fmtid="{D5CDD505-2E9C-101B-9397-08002B2CF9AE}" pid="5" name="ICV">
    <vt:lpwstr>C1C2B4B0D40041FAACACBB1AB61E76C1_13</vt:lpwstr>
  </property>
  <property fmtid="{D5CDD505-2E9C-101B-9397-08002B2CF9AE}" pid="6" name="KSOProductBuildVer">
    <vt:lpwstr>2052-12.1.0.25225</vt:lpwstr>
  </property>
</Properties>
</file>